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26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9"/>
          <p:cNvSpPr txBox="1"/>
          <p:nvPr userDrawn="1"/>
        </p:nvSpPr>
        <p:spPr>
          <a:xfrm>
            <a:off x="334347" y="492706"/>
            <a:ext cx="11772987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spc="83" dirty="0">
                <a:solidFill>
                  <a:srgbClr val="FDF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DEVANG PATEL INSTITUTE OF ADVANCE TECHNOLOGY AND RESEARCH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8463" y="4259510"/>
            <a:ext cx="2895600" cy="414337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Prof. Name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6597" y="4857707"/>
            <a:ext cx="4122738" cy="272566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85063" y="5243276"/>
            <a:ext cx="4122738" cy="246062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Department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76598" y="5637363"/>
            <a:ext cx="467320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50" spc="67" dirty="0">
                <a:latin typeface="Arial" panose="020B0604020202020204" pitchFamily="34" charset="0"/>
                <a:cs typeface="Arial" panose="020B0604020202020204" pitchFamily="34" charset="0"/>
              </a:rPr>
              <a:t>Devang Patel Institute of Advance Technology And Research</a:t>
            </a:r>
          </a:p>
          <a:p>
            <a:pPr>
              <a:lnSpc>
                <a:spcPct val="100000"/>
              </a:lnSpc>
            </a:pPr>
            <a:r>
              <a:rPr lang="en-US" sz="1050" spc="67" dirty="0">
                <a:latin typeface="Arial" panose="020B0604020202020204" pitchFamily="34" charset="0"/>
                <a:cs typeface="Arial" panose="020B0604020202020204" pitchFamily="34" charset="0"/>
              </a:rPr>
              <a:t>Charotar University of Science and Technology</a:t>
            </a:r>
          </a:p>
          <a:p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3529" y="6338598"/>
            <a:ext cx="2268538" cy="273870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0" y="-1"/>
            <a:ext cx="12192000" cy="119234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4385734" y="1216187"/>
            <a:ext cx="7806268" cy="564181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589461" y="3180395"/>
            <a:ext cx="7340071" cy="838729"/>
          </a:xfrm>
          <a:solidFill>
            <a:schemeClr val="accent5">
              <a:lumMod val="50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615391" y="4333590"/>
            <a:ext cx="7314141" cy="660400"/>
          </a:xfrm>
          <a:solidFill>
            <a:schemeClr val="accent5">
              <a:lumMod val="50000"/>
            </a:schemeClr>
          </a:solidFill>
        </p:spPr>
        <p:txBody>
          <a:bodyPr/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178198" y="349373"/>
            <a:ext cx="119545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spc="83" dirty="0">
                <a:solidFill>
                  <a:srgbClr val="FDF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DEVANG PATEL INSTITUTE OF ADVANCE TECHNOLOGY AND RESEARCH</a:t>
            </a:r>
          </a:p>
        </p:txBody>
      </p:sp>
      <p:pic>
        <p:nvPicPr>
          <p:cNvPr id="17" name="Picture 12"/>
          <p:cNvPicPr>
            <a:picLocks noChangeAspect="1"/>
          </p:cNvPicPr>
          <p:nvPr userDrawn="1"/>
        </p:nvPicPr>
        <p:blipFill>
          <a:blip r:embed="rId2"/>
          <a:srcRect b="414"/>
          <a:stretch>
            <a:fillRect/>
          </a:stretch>
        </p:blipFill>
        <p:spPr>
          <a:xfrm>
            <a:off x="1455214" y="1550471"/>
            <a:ext cx="1382435" cy="1352297"/>
          </a:xfrm>
          <a:prstGeom prst="rect">
            <a:avLst/>
          </a:prstGeom>
        </p:spPr>
      </p:pic>
      <p:pic>
        <p:nvPicPr>
          <p:cNvPr id="21" name="Picture 11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1010715" y="3240967"/>
            <a:ext cx="2271436" cy="59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76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/>
          <p:cNvSpPr/>
          <p:nvPr userDrawn="1"/>
        </p:nvSpPr>
        <p:spPr>
          <a:xfrm>
            <a:off x="152398" y="1283540"/>
            <a:ext cx="4275669" cy="45719"/>
          </a:xfrm>
          <a:prstGeom prst="rect">
            <a:avLst/>
          </a:prstGeom>
          <a:solidFill>
            <a:srgbClr val="5F90F8"/>
          </a:solidFill>
        </p:spPr>
      </p:sp>
      <p:grpSp>
        <p:nvGrpSpPr>
          <p:cNvPr id="9" name="Group 6"/>
          <p:cNvGrpSpPr/>
          <p:nvPr userDrawn="1"/>
        </p:nvGrpSpPr>
        <p:grpSpPr>
          <a:xfrm>
            <a:off x="499533" y="6580341"/>
            <a:ext cx="10388600" cy="274734"/>
            <a:chOff x="0" y="0"/>
            <a:chExt cx="6186311" cy="220982"/>
          </a:xfrm>
        </p:grpSpPr>
        <p:sp>
          <p:nvSpPr>
            <p:cNvPr id="10" name="Freeform 7"/>
            <p:cNvSpPr/>
            <p:nvPr/>
          </p:nvSpPr>
          <p:spPr>
            <a:xfrm>
              <a:off x="0" y="0"/>
              <a:ext cx="6186311" cy="220982"/>
            </a:xfrm>
            <a:custGeom>
              <a:avLst/>
              <a:gdLst/>
              <a:ahLst/>
              <a:cxnLst/>
              <a:rect l="l" t="t" r="r" b="b"/>
              <a:pathLst>
                <a:path w="6186311" h="220982">
                  <a:moveTo>
                    <a:pt x="0" y="0"/>
                  </a:moveTo>
                  <a:lnTo>
                    <a:pt x="6186311" y="0"/>
                  </a:lnTo>
                  <a:lnTo>
                    <a:pt x="6186311" y="220982"/>
                  </a:lnTo>
                  <a:lnTo>
                    <a:pt x="0" y="220982"/>
                  </a:lnTo>
                  <a:close/>
                </a:path>
              </a:pathLst>
            </a:custGeom>
            <a:solidFill>
              <a:srgbClr val="2D4372"/>
            </a:solidFill>
          </p:spPr>
        </p:sp>
      </p:grpSp>
      <p:pic>
        <p:nvPicPr>
          <p:cNvPr id="11" name="Picture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964337" y="6580341"/>
            <a:ext cx="1142997" cy="276196"/>
          </a:xfrm>
          <a:prstGeom prst="rect">
            <a:avLst/>
          </a:prstGeom>
        </p:spPr>
      </p:pic>
      <p:pic>
        <p:nvPicPr>
          <p:cNvPr id="12" name="Picture 5"/>
          <p:cNvPicPr>
            <a:picLocks noChangeAspect="1"/>
          </p:cNvPicPr>
          <p:nvPr userDrawn="1"/>
        </p:nvPicPr>
        <p:blipFill>
          <a:blip r:embed="rId3"/>
          <a:srcRect b="414"/>
          <a:stretch>
            <a:fillRect/>
          </a:stretch>
        </p:blipFill>
        <p:spPr>
          <a:xfrm>
            <a:off x="76199" y="6580341"/>
            <a:ext cx="355444" cy="267367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601129" y="6608409"/>
            <a:ext cx="51139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pc="83" dirty="0">
                <a:solidFill>
                  <a:srgbClr val="FDFBF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DEVANG PATEL INSTITUTE OF ADVANCE TECHNOLOGY AND RESEARCH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 hasCustomPrompt="1"/>
          </p:nvPr>
        </p:nvSpPr>
        <p:spPr>
          <a:xfrm>
            <a:off x="220131" y="1522568"/>
            <a:ext cx="11760202" cy="4708898"/>
          </a:xfrm>
        </p:spPr>
        <p:txBody>
          <a:bodyPr>
            <a:normAutofit/>
          </a:bodyPr>
          <a:lstStyle>
            <a:lvl1pPr>
              <a:defRPr sz="24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220131" y="365727"/>
            <a:ext cx="11760202" cy="641806"/>
          </a:xfrm>
        </p:spPr>
        <p:txBody>
          <a:bodyPr>
            <a:normAutofit/>
          </a:bodyPr>
          <a:lstStyle>
            <a:lvl1pPr marL="0" indent="0" algn="l">
              <a:buNone/>
              <a:defRPr sz="4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Title Here</a:t>
            </a:r>
          </a:p>
        </p:txBody>
      </p:sp>
    </p:spTree>
    <p:extLst>
      <p:ext uri="{BB962C8B-B14F-4D97-AF65-F5344CB8AC3E}">
        <p14:creationId xmlns:p14="http://schemas.microsoft.com/office/powerpoint/2010/main" val="1961945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/>
          <p:cNvSpPr/>
          <p:nvPr userDrawn="1"/>
        </p:nvSpPr>
        <p:spPr>
          <a:xfrm>
            <a:off x="1" y="6079"/>
            <a:ext cx="3163772" cy="6858000"/>
          </a:xfrm>
          <a:prstGeom prst="rect">
            <a:avLst/>
          </a:prstGeom>
          <a:solidFill>
            <a:srgbClr val="3A3A3B">
              <a:alpha val="4706"/>
            </a:srgbClr>
          </a:solidFill>
        </p:spPr>
      </p:sp>
      <p:pic>
        <p:nvPicPr>
          <p:cNvPr id="8" name="Picture 1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491369" y="5667690"/>
            <a:ext cx="2271436" cy="593413"/>
          </a:xfrm>
          <a:prstGeom prst="rect">
            <a:avLst/>
          </a:prstGeom>
        </p:spPr>
      </p:pic>
      <p:pic>
        <p:nvPicPr>
          <p:cNvPr id="9" name="Picture 12"/>
          <p:cNvPicPr>
            <a:picLocks noChangeAspect="1"/>
          </p:cNvPicPr>
          <p:nvPr userDrawn="1"/>
        </p:nvPicPr>
        <p:blipFill>
          <a:blip r:embed="rId3"/>
          <a:srcRect b="414"/>
          <a:stretch>
            <a:fillRect/>
          </a:stretch>
        </p:blipFill>
        <p:spPr>
          <a:xfrm>
            <a:off x="900994" y="2666707"/>
            <a:ext cx="1382435" cy="1352297"/>
          </a:xfrm>
          <a:prstGeom prst="rect">
            <a:avLst/>
          </a:prstGeom>
        </p:spPr>
      </p:pic>
      <p:sp>
        <p:nvSpPr>
          <p:cNvPr id="10" name="AutoShape 3"/>
          <p:cNvSpPr/>
          <p:nvPr userDrawn="1"/>
        </p:nvSpPr>
        <p:spPr>
          <a:xfrm flipV="1">
            <a:off x="4137832" y="1020563"/>
            <a:ext cx="4532635" cy="45719"/>
          </a:xfrm>
          <a:prstGeom prst="rect">
            <a:avLst/>
          </a:prstGeom>
          <a:solidFill>
            <a:srgbClr val="5F90F8"/>
          </a:solidFill>
        </p:spPr>
      </p:sp>
      <p:sp>
        <p:nvSpPr>
          <p:cNvPr id="12" name="TextBox 5"/>
          <p:cNvSpPr txBox="1"/>
          <p:nvPr userDrawn="1"/>
        </p:nvSpPr>
        <p:spPr>
          <a:xfrm>
            <a:off x="3930773" y="1384642"/>
            <a:ext cx="7012767" cy="4914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2056" lvl="1" indent="-366028">
              <a:lnSpc>
                <a:spcPts val="5086"/>
              </a:lnSpc>
              <a:buFont typeface="Arial"/>
              <a:buChar char="•"/>
            </a:pPr>
            <a:endParaRPr lang="en-US" sz="339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6"/>
          <p:cNvGrpSpPr/>
          <p:nvPr userDrawn="1"/>
        </p:nvGrpSpPr>
        <p:grpSpPr>
          <a:xfrm>
            <a:off x="2903420" y="3039533"/>
            <a:ext cx="511207" cy="549701"/>
            <a:chOff x="0" y="0"/>
            <a:chExt cx="1001153" cy="1001153"/>
          </a:xfrm>
        </p:grpSpPr>
        <p:grpSp>
          <p:nvGrpSpPr>
            <p:cNvPr id="14" name="Group 7"/>
            <p:cNvGrpSpPr/>
            <p:nvPr/>
          </p:nvGrpSpPr>
          <p:grpSpPr>
            <a:xfrm>
              <a:off x="0" y="0"/>
              <a:ext cx="1001153" cy="1001153"/>
              <a:chOff x="0" y="0"/>
              <a:chExt cx="6350000" cy="6350000"/>
            </a:xfrm>
          </p:grpSpPr>
          <p:sp>
            <p:nvSpPr>
              <p:cNvPr id="17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D4372"/>
              </a:solidFill>
            </p:spPr>
          </p:sp>
        </p:grpSp>
        <p:grpSp>
          <p:nvGrpSpPr>
            <p:cNvPr id="15" name="Group 9"/>
            <p:cNvGrpSpPr/>
            <p:nvPr/>
          </p:nvGrpSpPr>
          <p:grpSpPr>
            <a:xfrm>
              <a:off x="254197" y="332101"/>
              <a:ext cx="492759" cy="336952"/>
              <a:chOff x="0" y="0"/>
              <a:chExt cx="627750" cy="429260"/>
            </a:xfrm>
          </p:grpSpPr>
          <p:sp>
            <p:nvSpPr>
              <p:cNvPr id="16" name="Freeform 10"/>
              <p:cNvSpPr/>
              <p:nvPr/>
            </p:nvSpPr>
            <p:spPr>
              <a:xfrm>
                <a:off x="0" y="-5080"/>
                <a:ext cx="627751" cy="434340"/>
              </a:xfrm>
              <a:custGeom>
                <a:avLst/>
                <a:gdLst/>
                <a:ahLst/>
                <a:cxnLst/>
                <a:rect l="l" t="t" r="r" b="b"/>
                <a:pathLst>
                  <a:path w="627751" h="434340">
                    <a:moveTo>
                      <a:pt x="609971" y="187960"/>
                    </a:moveTo>
                    <a:lnTo>
                      <a:pt x="348351" y="11430"/>
                    </a:lnTo>
                    <a:cubicBezTo>
                      <a:pt x="330571" y="0"/>
                      <a:pt x="307711" y="3810"/>
                      <a:pt x="295011" y="21590"/>
                    </a:cubicBezTo>
                    <a:cubicBezTo>
                      <a:pt x="283581" y="39370"/>
                      <a:pt x="287391" y="62230"/>
                      <a:pt x="305171" y="74930"/>
                    </a:cubicBezTo>
                    <a:lnTo>
                      <a:pt x="463921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463921" y="257810"/>
                    </a:lnTo>
                    <a:lnTo>
                      <a:pt x="305171" y="364490"/>
                    </a:lnTo>
                    <a:cubicBezTo>
                      <a:pt x="287391" y="375920"/>
                      <a:pt x="283581" y="400050"/>
                      <a:pt x="295011" y="417830"/>
                    </a:cubicBezTo>
                    <a:cubicBezTo>
                      <a:pt x="302631" y="429260"/>
                      <a:pt x="314061" y="434340"/>
                      <a:pt x="326761" y="434340"/>
                    </a:cubicBezTo>
                    <a:cubicBezTo>
                      <a:pt x="334381" y="434340"/>
                      <a:pt x="342001" y="431800"/>
                      <a:pt x="348351" y="427990"/>
                    </a:cubicBezTo>
                    <a:lnTo>
                      <a:pt x="611241" y="251460"/>
                    </a:lnTo>
                    <a:cubicBezTo>
                      <a:pt x="621401" y="243840"/>
                      <a:pt x="627751" y="232410"/>
                      <a:pt x="627751" y="219710"/>
                    </a:cubicBezTo>
                    <a:cubicBezTo>
                      <a:pt x="627751" y="207010"/>
                      <a:pt x="621401" y="195580"/>
                      <a:pt x="609971" y="187960"/>
                    </a:cubicBezTo>
                    <a:close/>
                  </a:path>
                </a:pathLst>
              </a:custGeom>
              <a:solidFill>
                <a:srgbClr val="FDFBFB"/>
              </a:solidFill>
            </p:spPr>
          </p:sp>
        </p:grpSp>
      </p:grpSp>
      <p:sp>
        <p:nvSpPr>
          <p:cNvPr id="18" name="TextBox 17"/>
          <p:cNvSpPr txBox="1"/>
          <p:nvPr userDrawn="1"/>
        </p:nvSpPr>
        <p:spPr>
          <a:xfrm>
            <a:off x="4436533" y="4309533"/>
            <a:ext cx="321734" cy="448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137832" y="1329951"/>
            <a:ext cx="7854954" cy="5316382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Topics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3934632" y="239862"/>
            <a:ext cx="797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Table of Content</a:t>
            </a:r>
          </a:p>
        </p:txBody>
      </p:sp>
    </p:spTree>
    <p:extLst>
      <p:ext uri="{BB962C8B-B14F-4D97-AF65-F5344CB8AC3E}">
        <p14:creationId xmlns:p14="http://schemas.microsoft.com/office/powerpoint/2010/main" val="190554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DEVANG PATEL INSTITUTE OF ADVANCE TECHNOLOGY AND RESEARCH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77266" y="1825625"/>
            <a:ext cx="6976533" cy="43513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4F285-DB4F-4D23-80C4-AE4C7E83509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D1387-90F0-45A7-8216-8DFBCD9C9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9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300" kern="1200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Bansari</a:t>
            </a:r>
            <a:r>
              <a:rPr lang="en-US" dirty="0"/>
              <a:t> Patel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Teaching cum. Research Assistant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Computer Science and Engineering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18-01-2022	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/>
              <a:t>SDN Control Plane &amp; SDN Application Plane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CS374 –MODERN NETWORKS</a:t>
            </a:r>
          </a:p>
          <a:p>
            <a:r>
              <a:rPr lang="en-US" dirty="0"/>
              <a:t>DECEMBER 2021– JULY 2022</a:t>
            </a:r>
          </a:p>
        </p:txBody>
      </p:sp>
    </p:spTree>
    <p:extLst>
      <p:ext uri="{BB962C8B-B14F-4D97-AF65-F5344CB8AC3E}">
        <p14:creationId xmlns:p14="http://schemas.microsoft.com/office/powerpoint/2010/main" val="111959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B3E458-7528-4896-AFDD-95BE1117F81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935393" y="1522413"/>
            <a:ext cx="6330740" cy="47085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1DA2D-0426-4624-9198-4EF71D51FC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Northbound interfaces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1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828862-8930-41B0-A52F-6A5241BB8B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High-level architecture defined in ITU-T Y.3300.</a:t>
            </a:r>
          </a:p>
          <a:p>
            <a:r>
              <a:rPr lang="en-US" dirty="0"/>
              <a:t>Consists of three layers.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Application Layer</a:t>
            </a:r>
          </a:p>
          <a:p>
            <a:pPr lvl="1"/>
            <a:r>
              <a:rPr lang="en-US" dirty="0"/>
              <a:t>Application/Services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Control Layer</a:t>
            </a:r>
          </a:p>
          <a:p>
            <a:pPr lvl="1"/>
            <a:r>
              <a:rPr lang="en-US" dirty="0"/>
              <a:t>Application Support</a:t>
            </a:r>
          </a:p>
          <a:p>
            <a:pPr lvl="1"/>
            <a:r>
              <a:rPr lang="en-US" dirty="0"/>
              <a:t>Orchestration</a:t>
            </a:r>
          </a:p>
          <a:p>
            <a:pPr lvl="1"/>
            <a:r>
              <a:rPr lang="en-US" dirty="0"/>
              <a:t>Abstraction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Resource Layer</a:t>
            </a:r>
          </a:p>
          <a:p>
            <a:pPr lvl="1"/>
            <a:r>
              <a:rPr lang="en-US" dirty="0"/>
              <a:t>Control Support</a:t>
            </a:r>
          </a:p>
          <a:p>
            <a:pPr lvl="1"/>
            <a:r>
              <a:rPr lang="en-US" dirty="0"/>
              <a:t>Data transport and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C65ED-BEA2-4608-8996-31FF84F846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ITU-T Model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95111-1B70-4701-8849-EF397178B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260" y="1291736"/>
            <a:ext cx="42005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93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D82DD0-B3B5-4DC7-8BE4-A3718C4163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Open source project.</a:t>
            </a:r>
          </a:p>
          <a:p>
            <a:r>
              <a:rPr lang="en-US" dirty="0"/>
              <a:t>Hosted by the Linux Foundation.</a:t>
            </a:r>
          </a:p>
          <a:p>
            <a:r>
              <a:rPr lang="en-US" dirty="0"/>
              <a:t>Every major networking organization is a part.</a:t>
            </a:r>
          </a:p>
          <a:p>
            <a:r>
              <a:rPr lang="en-US" dirty="0"/>
              <a:t>Aims to produce an extensible, open source, virtual networking platform.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0DA6F-CC92-44A8-921C-75B7C9C474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OpenDaylight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825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075295-D0AC-4BED-B06D-9A6F83A5E11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57865" y="1522413"/>
            <a:ext cx="7485796" cy="47085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92403-EAD4-4484-97F5-8800D0D042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OpenDaylight</a:t>
            </a:r>
            <a:r>
              <a:rPr lang="en-US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20879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4E0131-CECE-434C-9EC3-6C8E145EA9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An architectural style used to define APIs.</a:t>
            </a:r>
          </a:p>
          <a:p>
            <a:r>
              <a:rPr lang="en-US" dirty="0"/>
              <a:t>Standard way of constructing northbound APIs.</a:t>
            </a:r>
          </a:p>
          <a:p>
            <a:r>
              <a:rPr lang="en-US" dirty="0"/>
              <a:t>Six constraints that an API must follow to be RESTful.</a:t>
            </a:r>
          </a:p>
          <a:p>
            <a:pPr lvl="1"/>
            <a:r>
              <a:rPr lang="en-US" dirty="0"/>
              <a:t>Client-Server</a:t>
            </a:r>
          </a:p>
          <a:p>
            <a:pPr lvl="1"/>
            <a:r>
              <a:rPr lang="en-US" dirty="0"/>
              <a:t>Stateless</a:t>
            </a:r>
          </a:p>
          <a:p>
            <a:pPr lvl="1"/>
            <a:r>
              <a:rPr lang="en-US" dirty="0"/>
              <a:t>Cache</a:t>
            </a:r>
          </a:p>
          <a:p>
            <a:pPr lvl="1"/>
            <a:r>
              <a:rPr lang="en-US" dirty="0"/>
              <a:t>Uniform interface</a:t>
            </a:r>
          </a:p>
          <a:p>
            <a:pPr lvl="1"/>
            <a:r>
              <a:rPr lang="en-US" dirty="0"/>
              <a:t>Layered system</a:t>
            </a:r>
          </a:p>
          <a:p>
            <a:pPr lvl="1"/>
            <a:r>
              <a:rPr lang="en-US" dirty="0"/>
              <a:t>Code on Demand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1D789-AA15-4BFA-927D-066316D157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Representational State Transfer (REST)</a:t>
            </a:r>
          </a:p>
        </p:txBody>
      </p:sp>
    </p:spTree>
    <p:extLst>
      <p:ext uri="{BB962C8B-B14F-4D97-AF65-F5344CB8AC3E}">
        <p14:creationId xmlns:p14="http://schemas.microsoft.com/office/powerpoint/2010/main" val="2195084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505AD5-DB03-446E-9503-855F63AC62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key architectural design issue is to decide:</a:t>
            </a:r>
          </a:p>
          <a:p>
            <a:pPr lvl="1"/>
            <a:r>
              <a:rPr lang="en-US" dirty="0"/>
              <a:t>Whether a single centralized controller or a distributed set of controllers will be used.</a:t>
            </a:r>
          </a:p>
          <a:p>
            <a:r>
              <a:rPr lang="en-US" dirty="0"/>
              <a:t>A centralized controller is a single server that manages all the data plane switches.</a:t>
            </a:r>
          </a:p>
          <a:p>
            <a:r>
              <a:rPr lang="en-US" dirty="0"/>
              <a:t>Large enterprise divides the whole network into a number of nonoverlapping SDN domains, managed by </a:t>
            </a:r>
            <a:r>
              <a:rPr lang="en-US"/>
              <a:t>distributed controllers.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0117A-AC66-4C49-900F-93477CCDDF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Cooperation and coordination among controllers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9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839A24-9B37-49C0-86C8-A3105DCC5D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SDN application plane architecture</a:t>
            </a:r>
          </a:p>
          <a:p>
            <a:r>
              <a:rPr lang="en-US" dirty="0"/>
              <a:t>Network services abstraction layer</a:t>
            </a:r>
          </a:p>
          <a:p>
            <a:r>
              <a:rPr lang="en-US" dirty="0"/>
              <a:t>Traffic engineering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Data center networking</a:t>
            </a:r>
          </a:p>
          <a:p>
            <a:r>
              <a:rPr lang="en-US" dirty="0"/>
              <a:t>Information centric networking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67D32-9E57-4853-BE14-4011AFAEB7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SDN Application Plane</a:t>
            </a:r>
          </a:p>
        </p:txBody>
      </p:sp>
    </p:spTree>
    <p:extLst>
      <p:ext uri="{BB962C8B-B14F-4D97-AF65-F5344CB8AC3E}">
        <p14:creationId xmlns:p14="http://schemas.microsoft.com/office/powerpoint/2010/main" val="611581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3C0172-B2AC-449D-9B46-E892E77F20C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21092" y="1522413"/>
            <a:ext cx="6559341" cy="47085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57869-D159-4356-86DB-5F40C75B65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SDN application plane architecture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230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8ACFEC-E06A-422E-A701-D2AE5AE200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Abstraction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amount detail about lower levels of the model that is visible to higher levels.</a:t>
            </a:r>
          </a:p>
          <a:p>
            <a:pPr lvl="1"/>
            <a:r>
              <a:rPr lang="en-US" dirty="0"/>
              <a:t>More abstraction means less detail.</a:t>
            </a:r>
          </a:p>
          <a:p>
            <a:pPr lvl="1"/>
            <a:r>
              <a:rPr lang="en-US" dirty="0"/>
              <a:t>Less abstraction means  more detail.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Abstraction Layer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 mechanism that translates a high-level request into the low-level commands required to perform the request.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An API is one such mechanism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D7E0A-EA1E-44E1-8259-A2DC4A0FF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Network services abstraction 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410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5FBB8D-EA62-4871-822E-598D739DBA9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749303" y="1522413"/>
            <a:ext cx="4702919" cy="47085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4202E-0E5F-44F7-95F5-1C01977E5B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Network services abstraction layer – Abstraction in SDN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035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5AE2E0-EEA9-451C-A46E-715114E13A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SDN architecture</a:t>
            </a:r>
          </a:p>
          <a:p>
            <a:r>
              <a:rPr lang="en-US" dirty="0"/>
              <a:t>SDN control Plane architecture</a:t>
            </a:r>
          </a:p>
          <a:p>
            <a:r>
              <a:rPr lang="en-US" dirty="0"/>
              <a:t>SDN controller implementation</a:t>
            </a:r>
          </a:p>
          <a:p>
            <a:r>
              <a:rPr lang="en-US" dirty="0"/>
              <a:t>Southbound interfaces</a:t>
            </a:r>
          </a:p>
          <a:p>
            <a:r>
              <a:rPr lang="en-US" dirty="0"/>
              <a:t>Northbound interfaces</a:t>
            </a:r>
          </a:p>
          <a:p>
            <a:r>
              <a:rPr lang="en-US" dirty="0" err="1"/>
              <a:t>OpenDaylight</a:t>
            </a:r>
            <a:r>
              <a:rPr lang="en-US" dirty="0"/>
              <a:t> </a:t>
            </a:r>
          </a:p>
          <a:p>
            <a:r>
              <a:rPr lang="en-US" dirty="0"/>
              <a:t>REST</a:t>
            </a:r>
          </a:p>
          <a:p>
            <a:r>
              <a:rPr lang="en-US" dirty="0"/>
              <a:t>Cooperation and coordination among controllers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B6955-35CA-48F4-9170-DF96825C37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Chapter Objectives</a:t>
            </a:r>
          </a:p>
        </p:txBody>
      </p:sp>
    </p:spTree>
    <p:extLst>
      <p:ext uri="{BB962C8B-B14F-4D97-AF65-F5344CB8AC3E}">
        <p14:creationId xmlns:p14="http://schemas.microsoft.com/office/powerpoint/2010/main" val="2998643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6E0FAE-05D2-45F6-B381-3ED72B1ABE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Forwarding Abstraction</a:t>
            </a:r>
          </a:p>
          <a:p>
            <a:r>
              <a:rPr lang="en-US" dirty="0"/>
              <a:t>Distribution Abstraction</a:t>
            </a:r>
          </a:p>
          <a:p>
            <a:r>
              <a:rPr lang="en-US" dirty="0"/>
              <a:t>Specification Abstraction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1CFC3-E367-4ADB-AE23-D11D57043E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Network services abstraction layer – Abstraction in SDN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F6D18-13CC-4B62-A9C1-E53E257AD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261" y="1522568"/>
            <a:ext cx="3964498" cy="453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94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5AAE69-5F6A-469A-83B0-807ADE57590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069037" y="1522413"/>
            <a:ext cx="8063452" cy="47085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40B70-92CF-4AE4-87B8-2B0C8B70C7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Network services abstraction layer – An example: Frenetic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79238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77DFCF-216E-4C03-87C8-62BCAC5626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Method for dynamically analyzing, regulating and predicting the behavior of data flowing in networks with the aim of performance optimization to meet SLAs.</a:t>
            </a:r>
          </a:p>
          <a:p>
            <a:pPr lvl="1"/>
            <a:r>
              <a:rPr lang="en-US" dirty="0"/>
              <a:t>Load Balancing</a:t>
            </a:r>
          </a:p>
          <a:p>
            <a:pPr lvl="1"/>
            <a:r>
              <a:rPr lang="en-US" dirty="0"/>
              <a:t>Energy-aware routing</a:t>
            </a:r>
          </a:p>
          <a:p>
            <a:pPr lvl="1"/>
            <a:r>
              <a:rPr lang="en-US" dirty="0"/>
              <a:t>Scheduling/optimization</a:t>
            </a:r>
          </a:p>
          <a:p>
            <a:pPr lvl="1"/>
            <a:r>
              <a:rPr lang="en-US" dirty="0"/>
              <a:t>Traffic engineering with minimal overhead</a:t>
            </a:r>
          </a:p>
          <a:p>
            <a:pPr lvl="1"/>
            <a:r>
              <a:rPr lang="en-US" dirty="0"/>
              <a:t>Fast recovery</a:t>
            </a:r>
          </a:p>
          <a:p>
            <a:pPr lvl="1"/>
            <a:r>
              <a:rPr lang="en-US" dirty="0"/>
              <a:t>QoS enforcement</a:t>
            </a:r>
          </a:p>
          <a:p>
            <a:pPr lvl="1"/>
            <a:r>
              <a:rPr lang="en-US" dirty="0"/>
              <a:t>Divide and spread forwarding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5AF20-FEC2-4FAB-80BA-6BEE84EE63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Traffic Engineering</a:t>
            </a:r>
          </a:p>
        </p:txBody>
      </p:sp>
    </p:spTree>
    <p:extLst>
      <p:ext uri="{BB962C8B-B14F-4D97-AF65-F5344CB8AC3E}">
        <p14:creationId xmlns:p14="http://schemas.microsoft.com/office/powerpoint/2010/main" val="3203282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4CF293-9C14-4102-8418-C81D137BE37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439301" y="1522413"/>
            <a:ext cx="5322923" cy="47085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BC0F3-0A6E-4851-8B90-B1215DCA21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Traffic Engineering - </a:t>
            </a:r>
            <a:r>
              <a:rPr lang="en-US" dirty="0" err="1"/>
              <a:t>PolicyCop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192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3A145B-4AD0-4A93-AC5C-36A2D404FE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Applications in this area have one of the two goals</a:t>
            </a:r>
          </a:p>
          <a:p>
            <a:pPr lvl="1"/>
            <a:r>
              <a:rPr lang="en-US" dirty="0"/>
              <a:t>Address security concerns related to the user of SDN</a:t>
            </a:r>
          </a:p>
          <a:p>
            <a:pPr lvl="1"/>
            <a:r>
              <a:rPr lang="en-US" dirty="0"/>
              <a:t>Use the functionality of SDN to improve network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1F099-51D4-452E-93EA-600A4DB12B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1858248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882CB3-A3FB-43E6-BF31-6E3CC4C065E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65423" y="1522413"/>
            <a:ext cx="6470680" cy="47085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09B7A-1B43-4992-972E-EE6F29C5ED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Security – </a:t>
            </a:r>
            <a:r>
              <a:rPr lang="en-US" dirty="0" err="1"/>
              <a:t>OpenDaylight</a:t>
            </a:r>
            <a:r>
              <a:rPr lang="en-US" dirty="0"/>
              <a:t> DDoS Application</a:t>
            </a:r>
          </a:p>
        </p:txBody>
      </p:sp>
    </p:spTree>
    <p:extLst>
      <p:ext uri="{BB962C8B-B14F-4D97-AF65-F5344CB8AC3E}">
        <p14:creationId xmlns:p14="http://schemas.microsoft.com/office/powerpoint/2010/main" val="207710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2289A3-A05E-4644-BE18-FF8BFDA76A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917781" y="1522413"/>
            <a:ext cx="8365963" cy="47085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FF5D1-3FFE-492F-BB4A-7310F9378C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Big Data over SDN</a:t>
            </a:r>
          </a:p>
        </p:txBody>
      </p:sp>
    </p:spTree>
    <p:extLst>
      <p:ext uri="{BB962C8B-B14F-4D97-AF65-F5344CB8AC3E}">
        <p14:creationId xmlns:p14="http://schemas.microsoft.com/office/powerpoint/2010/main" val="3619870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BA2638-D6F4-4B55-B294-670867BA036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911575" y="1522413"/>
            <a:ext cx="6378375" cy="47085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FAA27-7033-4F37-A26B-8AD4EE8508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 Networking over SDN</a:t>
            </a:r>
          </a:p>
        </p:txBody>
      </p:sp>
    </p:spTree>
    <p:extLst>
      <p:ext uri="{BB962C8B-B14F-4D97-AF65-F5344CB8AC3E}">
        <p14:creationId xmlns:p14="http://schemas.microsoft.com/office/powerpoint/2010/main" val="3560489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4BA6EA-0E85-473D-BBD6-B05352D9D2E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650753" y="1522413"/>
            <a:ext cx="4900020" cy="47085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66ADB-F932-4705-96B5-4922BFE1FD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 Networking over SDN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0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60FFDC-9095-4EA0-B73E-559F27B4B7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Also known as Content Centric Networking (CCN)</a:t>
            </a:r>
          </a:p>
          <a:p>
            <a:r>
              <a:rPr lang="en-US" b="1" dirty="0"/>
              <a:t>Host Centric Networking</a:t>
            </a:r>
          </a:p>
          <a:p>
            <a:pPr lvl="1"/>
            <a:r>
              <a:rPr lang="en-US" dirty="0"/>
              <a:t>In traditional host centric networking paradigm the information is obtained by contacting specified named hosts</a:t>
            </a:r>
          </a:p>
          <a:p>
            <a:r>
              <a:rPr lang="en-US" b="1" dirty="0"/>
              <a:t>Information Centric Networking</a:t>
            </a:r>
          </a:p>
          <a:p>
            <a:pPr lvl="1"/>
            <a:r>
              <a:rPr lang="en-US" dirty="0"/>
              <a:t>The ICN aimed at providing native network primitives for efficient information retrieval by directly naming and operating on information objects.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2762B-4327-4E2F-8068-FE132143AE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Information Centric Networking</a:t>
            </a:r>
          </a:p>
        </p:txBody>
      </p:sp>
    </p:spTree>
    <p:extLst>
      <p:ext uri="{BB962C8B-B14F-4D97-AF65-F5344CB8AC3E}">
        <p14:creationId xmlns:p14="http://schemas.microsoft.com/office/powerpoint/2010/main" val="3707933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52E0A0-28FE-4C6A-9F81-8A78BDE7DB5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603051" y="1522413"/>
            <a:ext cx="4995424" cy="47085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9F1AE-9294-4BDA-8BA4-2EDC4BC029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SDN architecture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384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CA2B0B-BD79-4A83-B81C-45B2D91FC7F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889307" y="1522413"/>
            <a:ext cx="6422911" cy="47085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8E4DB-25B8-48DD-A1B3-F7A9C55F9E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Information Centric Networking - </a:t>
            </a:r>
            <a:r>
              <a:rPr lang="en-US" dirty="0" err="1"/>
              <a:t>CCNx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157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9CBBD9-391A-4922-801E-7FAEB17BCA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What is Network Controller in SDN?</a:t>
            </a:r>
          </a:p>
          <a:p>
            <a:r>
              <a:rPr lang="en-US" dirty="0"/>
              <a:t>What are the central tasks of the Control Plane with its Network Controller?</a:t>
            </a:r>
          </a:p>
          <a:p>
            <a:r>
              <a:rPr lang="en-US" dirty="0"/>
              <a:t>What is the advantage of central intelligence over distributed intelligence in SDN?</a:t>
            </a:r>
          </a:p>
          <a:p>
            <a:r>
              <a:rPr lang="en-US" dirty="0"/>
              <a:t>How does control plane and data place communicate in SDN?</a:t>
            </a:r>
          </a:p>
          <a:p>
            <a:r>
              <a:rPr lang="en-US" dirty="0"/>
              <a:t>Explain Traffic Engineering with example.</a:t>
            </a:r>
          </a:p>
          <a:p>
            <a:r>
              <a:rPr lang="en-US" dirty="0"/>
              <a:t>How SDN works with Big Data and </a:t>
            </a:r>
            <a:r>
              <a:rPr lang="en-US"/>
              <a:t>Cloud computing ?</a:t>
            </a:r>
            <a:endParaRPr lang="en-US" dirty="0"/>
          </a:p>
          <a:p>
            <a:r>
              <a:rPr lang="en-US" dirty="0"/>
              <a:t>What is the work of Network services abstraction layer 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4EE5E-FFA9-4021-AF70-D5FD7594D8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Assignment Questions</a:t>
            </a:r>
          </a:p>
        </p:txBody>
      </p:sp>
    </p:spTree>
    <p:extLst>
      <p:ext uri="{BB962C8B-B14F-4D97-AF65-F5344CB8AC3E}">
        <p14:creationId xmlns:p14="http://schemas.microsoft.com/office/powerpoint/2010/main" val="3573244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A87B49-EE36-4E6F-87BF-5B1220C6B2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8000" dirty="0"/>
          </a:p>
          <a:p>
            <a:pPr marL="0" indent="0">
              <a:buNone/>
            </a:pPr>
            <a:r>
              <a:rPr lang="en-US" sz="8000" dirty="0"/>
              <a:t>				Thankyou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26082-EB0B-4840-B979-0A27D1BD2F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06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41E6C0-2A2F-4041-A069-3EAE25872C7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Maps application layer service requests into specific commands and directives to data plane switches.</a:t>
            </a:r>
          </a:p>
          <a:p>
            <a:r>
              <a:rPr lang="en-US" dirty="0"/>
              <a:t>Supplies applications with information about data plane topology and activity.</a:t>
            </a:r>
          </a:p>
          <a:p>
            <a:r>
              <a:rPr lang="en-US" dirty="0"/>
              <a:t>The control layer is implemented as a server or cooperating set of servers known as SDN controllers.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BDA23-CFB2-4B02-BD8C-BEC0165EE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SDN control Plane architecture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43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58CD73-4EF6-4613-BBA0-15D32FEC939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651341" y="1522413"/>
            <a:ext cx="8898844" cy="47085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C93C8-9068-4CBE-AE98-90AE6E3DDF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SDN control Plane architecture – Control plane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24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306AD3-8F8F-48A4-A536-79B7F5444B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number of different initiatives have resulted in SDN controller implementations</a:t>
            </a:r>
          </a:p>
          <a:p>
            <a:pPr lvl="1"/>
            <a:r>
              <a:rPr lang="en-US" dirty="0" err="1"/>
              <a:t>OpenDaylight</a:t>
            </a:r>
            <a:endParaRPr lang="en-US" dirty="0"/>
          </a:p>
          <a:p>
            <a:pPr lvl="1"/>
            <a:r>
              <a:rPr lang="en-US" dirty="0"/>
              <a:t>Open Network Operating System (ONOS)</a:t>
            </a:r>
          </a:p>
          <a:p>
            <a:pPr lvl="1"/>
            <a:r>
              <a:rPr lang="en-US" dirty="0"/>
              <a:t>POX</a:t>
            </a:r>
          </a:p>
          <a:p>
            <a:pPr lvl="1"/>
            <a:r>
              <a:rPr lang="en-US" dirty="0"/>
              <a:t>Beacon</a:t>
            </a:r>
          </a:p>
          <a:p>
            <a:pPr lvl="1"/>
            <a:r>
              <a:rPr lang="en-US" dirty="0"/>
              <a:t>Floodlight</a:t>
            </a:r>
          </a:p>
          <a:p>
            <a:pPr lvl="1"/>
            <a:r>
              <a:rPr lang="en-US" dirty="0"/>
              <a:t>Ryu</a:t>
            </a:r>
          </a:p>
          <a:p>
            <a:pPr lvl="1"/>
            <a:r>
              <a:rPr lang="en-US" dirty="0" err="1"/>
              <a:t>Onix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2EDD3-D29C-46FF-A133-4798071A75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SDN controller implementation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983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66D29D-C4E8-46EB-80E8-FEB90CD19B9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provides the logical connection between the SDN controller and the data plane switches.</a:t>
            </a:r>
          </a:p>
          <a:p>
            <a:r>
              <a:rPr lang="en-US" dirty="0"/>
              <a:t>Some support only a single southbound protocol.</a:t>
            </a:r>
          </a:p>
          <a:p>
            <a:r>
              <a:rPr lang="en-US" dirty="0"/>
              <a:t>More flexible approach support multiple southbound APIs.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F6BFA-9EBC-4CFE-A84B-63432A626F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Southbound interfaces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523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7FDE32-3937-4C67-A416-5E531A9FAF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OpenFlow</a:t>
            </a:r>
          </a:p>
          <a:p>
            <a:r>
              <a:rPr lang="en-US" dirty="0"/>
              <a:t>Open </a:t>
            </a:r>
            <a:r>
              <a:rPr lang="en-US" dirty="0" err="1"/>
              <a:t>vSwitch</a:t>
            </a:r>
            <a:r>
              <a:rPr lang="en-US" dirty="0"/>
              <a:t> Database Management Protocol (OVSDB)</a:t>
            </a:r>
          </a:p>
          <a:p>
            <a:r>
              <a:rPr lang="en-US" dirty="0"/>
              <a:t>Forwarding and Control Element Separation (</a:t>
            </a:r>
            <a:r>
              <a:rPr lang="en-US" dirty="0" err="1"/>
              <a:t>ForCES</a:t>
            </a:r>
            <a:r>
              <a:rPr lang="en-US" dirty="0"/>
              <a:t>)</a:t>
            </a:r>
          </a:p>
          <a:p>
            <a:r>
              <a:rPr lang="en-US" dirty="0"/>
              <a:t>Protocol Oblivious Forwarding (POF)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89E8A-1ED6-4049-8E69-F0497563E9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Southbound interfaces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90B73-0AC4-4477-88F0-DE58650FC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323" y="2456858"/>
            <a:ext cx="3841062" cy="377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28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3316F3-7D45-413D-9A49-39123CEE684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Enables applications to access control plane functions and services.</a:t>
            </a:r>
          </a:p>
          <a:p>
            <a:r>
              <a:rPr lang="en-US" dirty="0"/>
              <a:t>No need to know the details of the underlying network switches.</a:t>
            </a:r>
          </a:p>
          <a:p>
            <a:r>
              <a:rPr lang="en-US" dirty="0"/>
              <a:t>No widely accepted standard for the northbound interface.</a:t>
            </a:r>
          </a:p>
          <a:p>
            <a:r>
              <a:rPr lang="en-US" dirty="0"/>
              <a:t>A number of unique APIs have been developed.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D935D-99F5-49DE-9F5B-7BCA34FEFD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Northbound interfaces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878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7B658DE-BA59-4F0E-85B6-F662DB00485F}" vid="{0FC3BE37-E469-4107-9F93-367D777EC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Depstar_Template (1)</Template>
  <TotalTime>7592</TotalTime>
  <Words>755</Words>
  <Application>Microsoft Office PowerPoint</Application>
  <PresentationFormat>Widescreen</PresentationFormat>
  <Paragraphs>138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161</cp:revision>
  <dcterms:created xsi:type="dcterms:W3CDTF">2021-12-01T05:02:34Z</dcterms:created>
  <dcterms:modified xsi:type="dcterms:W3CDTF">2022-02-07T04:35:02Z</dcterms:modified>
</cp:coreProperties>
</file>